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6"/>
  </p:notesMasterIdLst>
  <p:sldIdLst>
    <p:sldId id="260" r:id="rId4"/>
    <p:sldId id="263" r:id="rId5"/>
    <p:sldId id="264" r:id="rId7"/>
    <p:sldId id="266" r:id="rId8"/>
    <p:sldId id="272" r:id="rId9"/>
    <p:sldId id="267" r:id="rId10"/>
    <p:sldId id="281" r:id="rId11"/>
    <p:sldId id="277" r:id="rId12"/>
    <p:sldId id="285" r:id="rId13"/>
    <p:sldId id="283" r:id="rId14"/>
    <p:sldId id="286" r:id="rId15"/>
    <p:sldId id="288" r:id="rId16"/>
    <p:sldId id="289" r:id="rId17"/>
    <p:sldId id="290" r:id="rId18"/>
    <p:sldId id="291" r:id="rId19"/>
    <p:sldId id="292" r:id="rId20"/>
    <p:sldId id="271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379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30.xml"/><Relationship Id="rId4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3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5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5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6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72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8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9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0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08.xml"/><Relationship Id="rId5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7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2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4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5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5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6" Type="http://schemas.openxmlformats.org/officeDocument/2006/relationships/tags" Target="../tags/tag267.xml"/><Relationship Id="rId15" Type="http://schemas.openxmlformats.org/officeDocument/2006/relationships/tags" Target="../tags/tag266.xml"/><Relationship Id="rId14" Type="http://schemas.openxmlformats.org/officeDocument/2006/relationships/tags" Target="../tags/tag265.xml"/><Relationship Id="rId13" Type="http://schemas.openxmlformats.org/officeDocument/2006/relationships/tags" Target="../tags/tag264.xml"/><Relationship Id="rId12" Type="http://schemas.openxmlformats.org/officeDocument/2006/relationships/tags" Target="../tags/tag26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7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609600" y="757312"/>
            <a:ext cx="5486400" cy="5343376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6761798" y="3831591"/>
            <a:ext cx="4826000" cy="370205"/>
          </a:xfr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6761799" y="2656206"/>
            <a:ext cx="4825365" cy="970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13"/>
            </p:custDataLst>
          </p:nvPr>
        </p:nvCxnSpPr>
        <p:spPr>
          <a:xfrm flipV="1">
            <a:off x="6446203" y="2804795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2088565" cy="40640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52400" y="1549400"/>
            <a:ext cx="208856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249102" y="2443480"/>
            <a:ext cx="5598159" cy="970915"/>
          </a:xfrm>
        </p:spPr>
        <p:txBody>
          <a:bodyPr lIns="101600" tIns="38100" rIns="63500" bIns="38100" anchor="ctr" anchorCtr="0">
            <a:normAutofit/>
          </a:bodyPr>
          <a:lstStyle>
            <a:lvl1pPr>
              <a:defRPr sz="48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4249102" y="3548381"/>
            <a:ext cx="5598159" cy="511809"/>
          </a:xfrm>
        </p:spPr>
        <p:txBody>
          <a:bodyPr lIns="101600" tIns="38100" rIns="76200" bIns="38100" anchor="ctr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1291650"/>
            <a:ext cx="4389120" cy="4274701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7313295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713740" y="2073910"/>
            <a:ext cx="4359910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6096000" y="757312"/>
            <a:ext cx="5486400" cy="5343376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2"/>
            </p:custDataLst>
          </p:nvPr>
        </p:nvSpPr>
        <p:spPr>
          <a:xfrm>
            <a:off x="713740" y="2770505"/>
            <a:ext cx="4359910" cy="112014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3"/>
            </p:custDataLst>
          </p:nvPr>
        </p:nvCxnSpPr>
        <p:spPr>
          <a:xfrm>
            <a:off x="751640" y="4027805"/>
            <a:ext cx="12005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4"/>
            </p:custDataLst>
          </p:nvPr>
        </p:nvSpPr>
        <p:spPr>
          <a:xfrm>
            <a:off x="855980" y="2073910"/>
            <a:ext cx="4053205" cy="494030"/>
          </a:xfrm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 hasCustomPrompt="1"/>
            <p:custDataLst>
              <p:tags r:id="rId15"/>
            </p:custDataLst>
          </p:nvPr>
        </p:nvSpPr>
        <p:spPr>
          <a:xfrm>
            <a:off x="713741" y="4143768"/>
            <a:ext cx="1670230" cy="4352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  <p:custDataLst>
              <p:tags r:id="rId16"/>
            </p:custDataLst>
          </p:nvPr>
        </p:nvSpPr>
        <p:spPr>
          <a:xfrm>
            <a:off x="720090" y="4716140"/>
            <a:ext cx="1661397" cy="4352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>
            <a:normAutofit/>
          </a:bodyPr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>
            <a:normAutofit/>
          </a:bodyPr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480" y="5237480"/>
            <a:ext cx="1619885" cy="161988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237480"/>
            <a:ext cx="1619885" cy="1619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1.xml"/><Relationship Id="rId23" Type="http://schemas.openxmlformats.org/officeDocument/2006/relationships/tags" Target="../tags/tag280.xml"/><Relationship Id="rId22" Type="http://schemas.openxmlformats.org/officeDocument/2006/relationships/tags" Target="../tags/tag279.xml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76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51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tags" Target="../tags/tag35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5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53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58.xml"/><Relationship Id="rId12" Type="http://schemas.openxmlformats.org/officeDocument/2006/relationships/image" Target="../media/image12.png"/><Relationship Id="rId11" Type="http://schemas.openxmlformats.org/officeDocument/2006/relationships/tags" Target="../tags/tag357.xml"/><Relationship Id="rId10" Type="http://schemas.openxmlformats.org/officeDocument/2006/relationships/image" Target="../media/image11.png"/><Relationship Id="rId1" Type="http://schemas.openxmlformats.org/officeDocument/2006/relationships/tags" Target="../tags/tag35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361.xml"/><Relationship Id="rId5" Type="http://schemas.openxmlformats.org/officeDocument/2006/relationships/image" Target="../media/image1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tags" Target="../tags/tag369.xml"/><Relationship Id="rId6" Type="http://schemas.openxmlformats.org/officeDocument/2006/relationships/image" Target="../media/image1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374.xml"/><Relationship Id="rId7" Type="http://schemas.openxmlformats.org/officeDocument/2006/relationships/image" Target="../media/image15.png"/><Relationship Id="rId6" Type="http://schemas.openxmlformats.org/officeDocument/2006/relationships/tags" Target="../tags/tag373.xml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75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tags" Target="../tags/tag37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4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0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07.xml"/><Relationship Id="rId16" Type="http://schemas.openxmlformats.org/officeDocument/2006/relationships/slideLayout" Target="../slideLayouts/slideLayout25.xml"/><Relationship Id="rId15" Type="http://schemas.openxmlformats.org/officeDocument/2006/relationships/tags" Target="../tags/tag315.xml"/><Relationship Id="rId14" Type="http://schemas.openxmlformats.org/officeDocument/2006/relationships/image" Target="../media/image7.png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tags" Target="../tags/tag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17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tags" Target="../tags/tag31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2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24.xml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image" Target="../media/image8.emf"/><Relationship Id="rId11" Type="http://schemas.openxmlformats.org/officeDocument/2006/relationships/oleObject" Target="../embeddings/oleObject1.bin"/><Relationship Id="rId10" Type="http://schemas.openxmlformats.org/officeDocument/2006/relationships/tags" Target="../tags/tag328.xml"/><Relationship Id="rId1" Type="http://schemas.openxmlformats.org/officeDocument/2006/relationships/tags" Target="../tags/tag32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3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2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37.xml"/><Relationship Id="rId11" Type="http://schemas.openxmlformats.org/officeDocument/2006/relationships/image" Target="../media/image9.png"/><Relationship Id="rId10" Type="http://schemas.openxmlformats.org/officeDocument/2006/relationships/tags" Target="../tags/tag336.xml"/><Relationship Id="rId1" Type="http://schemas.openxmlformats.org/officeDocument/2006/relationships/tags" Target="../tags/tag33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2.xml"/><Relationship Id="rId8" Type="http://schemas.openxmlformats.org/officeDocument/2006/relationships/tags" Target="../tags/tag34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4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9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44.xml"/><Relationship Id="rId11" Type="http://schemas.openxmlformats.org/officeDocument/2006/relationships/image" Target="../media/image10.png"/><Relationship Id="rId10" Type="http://schemas.openxmlformats.org/officeDocument/2006/relationships/tags" Target="../tags/tag343.xml"/><Relationship Id="rId1" Type="http://schemas.openxmlformats.org/officeDocument/2006/relationships/tags" Target="../tags/tag33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95724" y="4690388"/>
            <a:ext cx="3365430" cy="57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15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sym typeface="Arial" panose="020B0604020202020204" pitchFamily="34" charset="0"/>
              </a:rPr>
              <a:t>制作人：吕祥瑞</a:t>
            </a:r>
            <a:endParaRPr lang="zh-CN" altLang="en-US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15周汇报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/>
                </a:solidFill>
                <a:sym typeface="Arial" panose="020B0604020202020204" pitchFamily="34" charset="0"/>
              </a:rPr>
              <a:t>自动投喂系统</a:t>
            </a:r>
            <a:endParaRPr lang="zh-CN" altLang="en-US" sz="5400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2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pc="200"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与单片机的</a:t>
            </a:r>
            <a:r>
              <a:rPr lang="en-US" altLang="zh-CN" spc="200"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pc="200" dirty="0"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Title 6"/>
          <p:cNvSpPr txBox="1"/>
          <p:nvPr>
            <p:custDataLst>
              <p:tags r:id="rId8"/>
            </p:custDataLst>
          </p:nvPr>
        </p:nvSpPr>
        <p:spPr>
          <a:xfrm>
            <a:off x="608399" y="605674"/>
            <a:ext cx="10976400" cy="75962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8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61465" y="1365250"/>
            <a:ext cx="3253740" cy="5181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27040" y="1622425"/>
            <a:ext cx="6057900" cy="466725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运行效果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wifi模块功能视频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6400" y="1056005"/>
            <a:ext cx="5445760" cy="55206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3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整体模块的初步交互</a:t>
            </a:r>
            <a:endParaRPr lang="zh-CN" altLang="en-US" spc="200" dirty="0"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交互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7360" y="11042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RT Thread</a:t>
            </a:r>
            <a:r>
              <a:rPr lang="zh-CN" altLang="en-US"/>
              <a:t>创建线程进行各种模块的</a:t>
            </a:r>
            <a:r>
              <a:rPr lang="zh-CN" altLang="en-US"/>
              <a:t>控制</a:t>
            </a:r>
            <a:endParaRPr lang="zh-CN" altLang="en-US"/>
          </a:p>
        </p:txBody>
      </p:sp>
      <p:pic>
        <p:nvPicPr>
          <p:cNvPr id="8" name="第一阶段合并模块视频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2730" y="1859915"/>
            <a:ext cx="5699760" cy="3613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36000"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交互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67005" y="11042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flash</a:t>
            </a:r>
            <a:r>
              <a:rPr lang="zh-CN" altLang="en-US"/>
              <a:t>部分与</a:t>
            </a:r>
            <a:r>
              <a:rPr lang="en-US" altLang="zh-CN"/>
              <a:t>wifi</a:t>
            </a:r>
            <a:r>
              <a:rPr lang="zh-CN" altLang="en-US"/>
              <a:t>部分双线程</a:t>
            </a:r>
            <a:r>
              <a:rPr lang="zh-CN" altLang="en-US"/>
              <a:t>活动</a:t>
            </a:r>
            <a:endParaRPr lang="zh-CN" altLang="en-US"/>
          </a:p>
        </p:txBody>
      </p:sp>
      <p:pic>
        <p:nvPicPr>
          <p:cNvPr id="2" name="第一阶段flash存储视频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51305" y="1549400"/>
            <a:ext cx="9391650" cy="50368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22960" y="5937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本周完成</a:t>
            </a:r>
            <a:r>
              <a:rPr lang="zh-CN" altLang="en-US"/>
              <a:t>情况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20115" y="1175385"/>
            <a:ext cx="40640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吕祥瑞：完成</a:t>
            </a:r>
            <a:r>
              <a:rPr lang="en-US" altLang="zh-CN"/>
              <a:t>wifi</a:t>
            </a:r>
            <a:r>
              <a:rPr lang="zh-CN" altLang="en-US"/>
              <a:t>通信</a:t>
            </a:r>
            <a:endParaRPr lang="zh-CN" altLang="en-US"/>
          </a:p>
          <a:p>
            <a:pPr marL="457200" lvl="1" indent="457200"/>
            <a:r>
              <a:rPr lang="zh-CN" altLang="en-US"/>
              <a:t>完成</a:t>
            </a:r>
            <a:r>
              <a:rPr lang="zh-CN" altLang="en-US"/>
              <a:t>各模块基本</a:t>
            </a:r>
            <a:r>
              <a:rPr lang="zh-CN" altLang="en-US"/>
              <a:t>控制</a:t>
            </a:r>
            <a:endParaRPr lang="zh-CN" altLang="en-US"/>
          </a:p>
          <a:p>
            <a:pPr marL="457200" lvl="1" indent="457200"/>
            <a:endParaRPr lang="zh-CN" altLang="en-US"/>
          </a:p>
          <a:p>
            <a:r>
              <a:rPr lang="zh-CN" altLang="en-US"/>
              <a:t>刘金昌：基本完成投喂功能（使用LED</a:t>
            </a:r>
            <a:r>
              <a:rPr lang="en-US" altLang="zh-CN"/>
              <a:t>	</a:t>
            </a:r>
            <a:r>
              <a:rPr lang="zh-CN" altLang="en-US"/>
              <a:t>亮灭代替投喂），完成了指</a:t>
            </a:r>
            <a:r>
              <a:rPr lang="en-US" altLang="zh-CN"/>
              <a:t>	</a:t>
            </a:r>
            <a:r>
              <a:rPr lang="zh-CN" altLang="en-US"/>
              <a:t>定地址的数据存取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刘伟：学习了电波钟的bpc学习了电波</a:t>
            </a:r>
            <a:r>
              <a:rPr lang="en-US" altLang="zh-CN"/>
              <a:t>	</a:t>
            </a:r>
            <a:r>
              <a:rPr lang="zh-CN" altLang="en-US"/>
              <a:t>钟的BPC协议，已经可以用</a:t>
            </a:r>
            <a:r>
              <a:rPr lang="en-US" altLang="zh-CN"/>
              <a:t>	</a:t>
            </a:r>
            <a:r>
              <a:rPr lang="zh-CN" altLang="en-US"/>
              <a:t>电波钟模块把时间在串口上</a:t>
            </a:r>
            <a:r>
              <a:rPr lang="en-US" altLang="zh-CN"/>
              <a:t>	</a:t>
            </a:r>
            <a:r>
              <a:rPr lang="zh-CN" altLang="en-US"/>
              <a:t>显示，复习OLED显示屏的</a:t>
            </a:r>
            <a:r>
              <a:rPr lang="en-US" altLang="zh-CN"/>
              <a:t>	</a:t>
            </a:r>
            <a:r>
              <a:rPr lang="zh-CN" altLang="en-US"/>
              <a:t>I2C协议，可以在显示屏显示</a:t>
            </a:r>
            <a:r>
              <a:rPr lang="en-US" altLang="zh-CN"/>
              <a:t>	</a:t>
            </a:r>
            <a:r>
              <a:rPr lang="zh-CN" altLang="en-US"/>
              <a:t>时间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谢谢聆听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单击此处添加副标题内容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1"/>
            </p:custDataLst>
          </p:nvPr>
        </p:nvSpPr>
        <p:spPr bwMode="auto">
          <a:xfrm>
            <a:off x="2243455" y="2236470"/>
            <a:ext cx="44049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模块（</a:t>
            </a: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esp01s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）的使用与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任意多边形 4"/>
          <p:cNvSpPr/>
          <p:nvPr>
            <p:custDataLst>
              <p:tags r:id="rId2"/>
            </p:custDataLst>
          </p:nvPr>
        </p:nvSpPr>
        <p:spPr bwMode="auto">
          <a:xfrm>
            <a:off x="708977" y="2446534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3"/>
            </p:custDataLst>
          </p:nvPr>
        </p:nvSpPr>
        <p:spPr bwMode="auto">
          <a:xfrm>
            <a:off x="1932846" y="2446534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057171" y="2488068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5"/>
            </p:custDataLst>
          </p:nvPr>
        </p:nvSpPr>
        <p:spPr bwMode="auto">
          <a:xfrm>
            <a:off x="2243455" y="3376930"/>
            <a:ext cx="4293870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与单片机的</a:t>
            </a:r>
            <a:r>
              <a:rPr lang="en-US" altLang="zh-CN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7"/>
          <p:cNvSpPr/>
          <p:nvPr>
            <p:custDataLst>
              <p:tags r:id="rId6"/>
            </p:custDataLst>
          </p:nvPr>
        </p:nvSpPr>
        <p:spPr bwMode="auto">
          <a:xfrm>
            <a:off x="708977" y="3586643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7"/>
            </p:custDataLst>
          </p:nvPr>
        </p:nvSpPr>
        <p:spPr bwMode="auto">
          <a:xfrm>
            <a:off x="1932846" y="3586643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057171" y="3628177"/>
            <a:ext cx="632009" cy="38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9"/>
            </p:custDataLst>
          </p:nvPr>
        </p:nvSpPr>
        <p:spPr bwMode="auto">
          <a:xfrm>
            <a:off x="2243455" y="4516755"/>
            <a:ext cx="43033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整体模块的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初步交互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24"/>
          <p:cNvSpPr/>
          <p:nvPr>
            <p:custDataLst>
              <p:tags r:id="rId10"/>
            </p:custDataLst>
          </p:nvPr>
        </p:nvSpPr>
        <p:spPr bwMode="auto">
          <a:xfrm>
            <a:off x="708977" y="4726751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1"/>
            </p:custDataLst>
          </p:nvPr>
        </p:nvSpPr>
        <p:spPr bwMode="auto">
          <a:xfrm>
            <a:off x="1932846" y="4726751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1057171" y="4768285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>
            <p:custDataLst>
              <p:tags r:id="rId13"/>
            </p:custDataLst>
          </p:nvPr>
        </p:nvGrpSpPr>
        <p:grpSpPr>
          <a:xfrm>
            <a:off x="708977" y="667067"/>
            <a:ext cx="3292475" cy="1157605"/>
            <a:chOff x="696595" y="417830"/>
            <a:chExt cx="3292475" cy="1157605"/>
          </a:xfrm>
        </p:grpSpPr>
        <p:sp>
          <p:nvSpPr>
            <p:cNvPr id="31" name="文本框 49"/>
            <p:cNvSpPr txBox="1"/>
            <p:nvPr>
              <p:custDataLst>
                <p:tags r:id="rId14"/>
              </p:custDataLst>
            </p:nvPr>
          </p:nvSpPr>
          <p:spPr>
            <a:xfrm>
              <a:off x="696595" y="1158874"/>
              <a:ext cx="3292475" cy="41656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zh-CN" sz="2000" b="1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CONTENTS</a:t>
              </a:r>
              <a:endParaRPr lang="en-US" altLang="zh-CN" sz="2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2" name="文本框 50"/>
            <p:cNvSpPr txBox="1"/>
            <p:nvPr>
              <p:custDataLst>
                <p:tags r:id="rId15"/>
              </p:custDataLst>
            </p:nvPr>
          </p:nvSpPr>
          <p:spPr>
            <a:xfrm>
              <a:off x="696595" y="417830"/>
              <a:ext cx="3292475" cy="699770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3600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sym typeface="Arial" panose="020B0604020202020204" pitchFamily="34" charset="0"/>
                </a:rPr>
                <a:t>汇报内容</a:t>
              </a:r>
              <a:endPara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ONE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spc="200" dirty="0"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pc="200" dirty="0">
                <a:ea typeface="微软雅黑" panose="020B0503020204020204" charset="-122"/>
                <a:sym typeface="Arial" panose="020B0604020202020204" pitchFamily="34" charset="0"/>
              </a:rPr>
              <a:t>模块（</a:t>
            </a:r>
            <a:r>
              <a:rPr lang="en-US" altLang="zh-CN" spc="200" dirty="0">
                <a:ea typeface="微软雅黑" panose="020B0503020204020204" charset="-122"/>
                <a:sym typeface="Arial" panose="020B0604020202020204" pitchFamily="34" charset="0"/>
              </a:rPr>
              <a:t>esp01s</a:t>
            </a:r>
            <a:r>
              <a:rPr lang="zh-CN" altLang="en-US" spc="200" dirty="0">
                <a:ea typeface="微软雅黑" panose="020B0503020204020204" charset="-122"/>
                <a:sym typeface="Arial" panose="020B0604020202020204" pitchFamily="34" charset="0"/>
              </a:rPr>
              <a:t>）的使用与通信</a:t>
            </a:r>
            <a:endParaRPr lang="zh-CN" altLang="en-US" dirty="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9"/>
            </p:custDataLst>
          </p:nvPr>
        </p:nvSpPr>
        <p:spPr>
          <a:xfrm>
            <a:off x="608965" y="1489075"/>
            <a:ext cx="5486400" cy="4196715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8"/>
          <p:cNvSpPr/>
          <p:nvPr>
            <p:custDataLst>
              <p:tags r:id="rId10"/>
            </p:custDataLst>
          </p:nvPr>
        </p:nvSpPr>
        <p:spPr>
          <a:xfrm>
            <a:off x="917930" y="1489139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6"/>
          <p:cNvSpPr txBox="1"/>
          <p:nvPr>
            <p:custDataLst>
              <p:tags r:id="rId11"/>
            </p:custDataLst>
          </p:nvPr>
        </p:nvSpPr>
        <p:spPr>
          <a:xfrm>
            <a:off x="918210" y="1930400"/>
            <a:ext cx="4872990" cy="32632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Wi-Fi 模块： ESP01S 是一款基于 ESP8266 芯片的 Wi-Fi 模块。ESP8266 是一款集成了 Wi-Fi 功能的低成本、高性能的芯片，适用于物联网和嵌入式应用。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小型尺寸： ESP01S 是一款小型模块，适合嵌入式系统和电子设备中，尤其是空间受限的项目。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GPIO 引脚： ESP01S 模块上有一些通用输入输出（GPIO）引脚，可用于连接和控制外部设备。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Flash 存储： ESP01S 集成了闪存存储器，用于存储程序代码和数据。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串口通信： 模块支持串口通信，方便与其他设备进行数据交换。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1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模块选择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ESP01S</a:t>
            </a:r>
            <a:endParaRPr altLang="zh-CN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056120" y="2536825"/>
            <a:ext cx="3717290" cy="223329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8330" y="1158875"/>
            <a:ext cx="10974730" cy="5041291"/>
            <a:chOff x="1290" y="2035"/>
            <a:chExt cx="16619" cy="7631"/>
          </a:xfrm>
        </p:grpSpPr>
        <p:sp>
          <p:nvSpPr>
            <p:cNvPr id="2" name="矩形 1"/>
            <p:cNvSpPr/>
            <p:nvPr>
              <p:custDataLst>
                <p:tags r:id="rId8"/>
              </p:custDataLst>
            </p:nvPr>
          </p:nvSpPr>
          <p:spPr>
            <a:xfrm>
              <a:off x="1290" y="2035"/>
              <a:ext cx="16619" cy="76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38100" dir="5400000" algn="t" rotWithShape="0">
                <a:schemeClr val="tx1">
                  <a:lumMod val="95000"/>
                  <a:lumOff val="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ESP01S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共有三种运行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模式：</a:t>
              </a: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Station 模式（STA）： 在这个模式下，ESP01S 充当 Wi-Fi 客户端，连接到现有的 Wi-Fi 网络。这使得 ESP01S 能够与其他设备进行通信，例如从云端获取数据或与其他设备进行网络通信。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SoftAP 模式（Soft Access Point）： 在 SoftAP 模式下，ESP01S 充当 Wi-Fi 热点，允许其他设备连接到它，形成一个局域网。这对于创建简单的局域网，如设备之间的直接通信，非常有用。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SoftAP + Station 模式： 这是同时启用 SoftAP 和 Station 模式的混合模式。在这种模式下，ESP01S 既可以连接到现有的 Wi-Fi 网络，又可以作为独立的 Wi-Fi 热点允许其他设备连接。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本次模块采用</a:t>
              </a: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Station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模式进行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开发</a:t>
              </a: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" name="任意多边形 8"/>
            <p:cNvSpPr/>
            <p:nvPr>
              <p:custDataLst>
                <p:tags r:id="rId9"/>
              </p:custDataLst>
            </p:nvPr>
          </p:nvSpPr>
          <p:spPr>
            <a:xfrm>
              <a:off x="2018" y="2035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模式介绍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三种运行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方式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719455" y="1371600"/>
            <a:ext cx="10573385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10"/>
            </p:custDataLst>
          </p:nvPr>
        </p:nvGraphicFramePr>
        <p:xfrm>
          <a:off x="1899285" y="2322195"/>
          <a:ext cx="8213090" cy="3815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1" imgW="5016500" imgH="2259965" progId="Visio.Drawing.15">
                  <p:embed/>
                </p:oleObj>
              </mc:Choice>
              <mc:Fallback>
                <p:oleObj name="" r:id="rId11" imgW="5016500" imgH="225996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99285" y="2322195"/>
                        <a:ext cx="8213090" cy="3815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任意多边形 8"/>
          <p:cNvSpPr/>
          <p:nvPr>
            <p:custDataLst>
              <p:tags r:id="rId13"/>
            </p:custDataLst>
          </p:nvPr>
        </p:nvSpPr>
        <p:spPr>
          <a:xfrm>
            <a:off x="1160836" y="1371600"/>
            <a:ext cx="481412" cy="691683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初始化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505460" y="1149985"/>
            <a:ext cx="11334750" cy="50526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8330" y="1260475"/>
            <a:ext cx="4919345" cy="48774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69355" y="2199640"/>
            <a:ext cx="406400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参数说明：</a:t>
            </a:r>
            <a:endParaRPr lang="zh-CN" altLang="en-US" b="1"/>
          </a:p>
          <a:p>
            <a:r>
              <a:rPr lang="en-US" altLang="zh-CN" sz="1400"/>
              <a:t>ip/password:wifi</a:t>
            </a:r>
            <a:r>
              <a:rPr lang="zh-CN" altLang="en-US" sz="1400"/>
              <a:t>名称</a:t>
            </a:r>
            <a:r>
              <a:rPr lang="en-US" altLang="zh-CN" sz="1400"/>
              <a:t>/</a:t>
            </a:r>
            <a:r>
              <a:rPr lang="zh-CN" altLang="en-US" sz="1400"/>
              <a:t>密码</a:t>
            </a:r>
            <a:endParaRPr lang="zh-CN" altLang="en-US" sz="1400"/>
          </a:p>
          <a:p>
            <a:r>
              <a:rPr lang="en-US" altLang="zh-CN" sz="1400"/>
              <a:t>port:</a:t>
            </a:r>
            <a:r>
              <a:rPr lang="zh-CN" altLang="en-US" sz="1400"/>
              <a:t>端口号</a:t>
            </a:r>
            <a:endParaRPr lang="zh-CN" altLang="en-US" sz="1400"/>
          </a:p>
          <a:p>
            <a:endParaRPr lang="en-US" altLang="zh-CN" sz="1400"/>
          </a:p>
          <a:p>
            <a:r>
              <a:rPr lang="en-US" altLang="zh-CN" sz="1400"/>
              <a:t>esp01s</a:t>
            </a:r>
            <a:r>
              <a:rPr lang="zh-CN" altLang="en-US" sz="1400"/>
              <a:t>模块能够存储上次开机前的通信模式和</a:t>
            </a:r>
            <a:r>
              <a:rPr lang="en-US" altLang="zh-CN" sz="1400"/>
              <a:t>wifi</a:t>
            </a:r>
            <a:r>
              <a:rPr lang="zh-CN" altLang="en-US" sz="1400"/>
              <a:t>数据，但是开启通信要通过命令，所以启动模块时要向</a:t>
            </a:r>
            <a:r>
              <a:rPr lang="en-US" altLang="zh-CN" sz="1400"/>
              <a:t>ESP01s</a:t>
            </a:r>
            <a:r>
              <a:rPr lang="zh-CN" altLang="en-US" sz="1400"/>
              <a:t>发送</a:t>
            </a:r>
            <a:r>
              <a:rPr lang="en-US" altLang="zh-CN" sz="1400"/>
              <a:t>AT</a:t>
            </a:r>
            <a:r>
              <a:rPr lang="zh-CN" altLang="en-US" sz="1400"/>
              <a:t>命令去激活</a:t>
            </a:r>
            <a:endParaRPr lang="zh-CN" altLang="en-US" sz="1400"/>
          </a:p>
          <a:p>
            <a:endParaRPr lang="en-US" altLang="zh-CN" sz="1400"/>
          </a:p>
          <a:p>
            <a:r>
              <a:rPr lang="zh-CN" altLang="en-US" sz="1400"/>
              <a:t>发送命令时要给</a:t>
            </a:r>
            <a:r>
              <a:rPr lang="en-US" altLang="zh-CN" sz="1400"/>
              <a:t>ESP01s</a:t>
            </a:r>
            <a:r>
              <a:rPr lang="zh-CN" altLang="en-US" sz="1400"/>
              <a:t>预留</a:t>
            </a:r>
            <a:r>
              <a:rPr lang="zh-CN" altLang="en-US" sz="1400"/>
              <a:t>处理指令时间，</a:t>
            </a:r>
            <a:endParaRPr lang="zh-CN" altLang="en-US" sz="1400"/>
          </a:p>
          <a:p>
            <a:r>
              <a:rPr lang="zh-CN" altLang="en-US" sz="1400"/>
              <a:t>处理完之后进行点亮</a:t>
            </a:r>
            <a:r>
              <a:rPr lang="en-US" altLang="zh-CN" sz="1400"/>
              <a:t>led</a:t>
            </a:r>
            <a:r>
              <a:rPr lang="zh-CN" altLang="en-US" sz="1400"/>
              <a:t>或向串口发送通信等特征表示建立连接</a:t>
            </a:r>
            <a:r>
              <a:rPr lang="zh-CN" altLang="en-US" sz="1400"/>
              <a:t>成功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初始化过程中关闭串口通信</a:t>
            </a:r>
            <a:r>
              <a:rPr lang="zh-CN" altLang="en-US" sz="1400"/>
              <a:t>中断</a:t>
            </a:r>
            <a:endParaRPr lang="zh-CN" altLang="en-US" sz="1400"/>
          </a:p>
        </p:txBody>
      </p:sp>
    </p:spTree>
    <p:custDataLst>
      <p:tags r:id="rId1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指令处理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505460" y="1149985"/>
            <a:ext cx="11334750" cy="50526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8330" y="1278255"/>
            <a:ext cx="4551680" cy="4924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56350" y="1985645"/>
            <a:ext cx="4064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通过串口中断函数对</a:t>
            </a:r>
            <a:r>
              <a:rPr lang="en-US" altLang="zh-CN" sz="1600"/>
              <a:t>esp01s</a:t>
            </a:r>
            <a:r>
              <a:rPr lang="zh-CN" altLang="en-US" sz="1600"/>
              <a:t>接收到的指令进行处理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模块对接收数据会处理成以下</a:t>
            </a:r>
            <a:r>
              <a:rPr lang="zh-CN" altLang="en-US" sz="1600"/>
              <a:t>字符串：</a:t>
            </a:r>
            <a:endParaRPr lang="zh-CN" altLang="en-US" sz="1600"/>
          </a:p>
          <a:p>
            <a:r>
              <a:rPr lang="en-US" altLang="zh-CN" sz="1600"/>
              <a:t>“+IPD,0,7:abcdefg0,CLOSED”</a:t>
            </a:r>
            <a:endParaRPr lang="en-US" altLang="zh-CN" sz="1600"/>
          </a:p>
          <a:p>
            <a:r>
              <a:rPr lang="zh-CN" altLang="en-US" sz="1600"/>
              <a:t>其中</a:t>
            </a:r>
            <a:r>
              <a:rPr lang="en-US" altLang="zh-CN" sz="1600"/>
              <a:t>7</a:t>
            </a:r>
            <a:r>
              <a:rPr lang="zh-CN" altLang="en-US" sz="1600"/>
              <a:t>为收到数据长度，</a:t>
            </a:r>
            <a:r>
              <a:rPr lang="en-US" altLang="zh-CN" sz="1600"/>
              <a:t>abcdefg</a:t>
            </a:r>
            <a:r>
              <a:rPr lang="zh-CN" altLang="en-US" sz="1600"/>
              <a:t>为</a:t>
            </a:r>
            <a:r>
              <a:rPr lang="zh-CN" altLang="en-US" sz="1600"/>
              <a:t>数据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所以收到</a:t>
            </a:r>
            <a:r>
              <a:rPr lang="en-US" altLang="zh-CN" sz="1600"/>
              <a:t>”</a:t>
            </a:r>
            <a:r>
              <a:rPr lang="en-US" altLang="zh-CN" sz="1600" b="1"/>
              <a:t>+</a:t>
            </a:r>
            <a:r>
              <a:rPr lang="en-US" altLang="zh-CN" sz="1600"/>
              <a:t>”</a:t>
            </a:r>
            <a:r>
              <a:rPr lang="zh-CN" altLang="en-US" sz="1600"/>
              <a:t>时开始接受指令，收到</a:t>
            </a:r>
            <a:r>
              <a:rPr lang="en-US" altLang="zh-CN" sz="1600"/>
              <a:t>”</a:t>
            </a:r>
            <a:r>
              <a:rPr lang="en-US" altLang="zh-CN" sz="1600" b="1"/>
              <a:t>CLOSED</a:t>
            </a:r>
            <a:r>
              <a:rPr lang="en-US" altLang="zh-CN" sz="1600"/>
              <a:t>”</a:t>
            </a:r>
            <a:r>
              <a:rPr lang="zh-CN" altLang="en-US" sz="1600"/>
              <a:t>时开始处理</a:t>
            </a:r>
            <a:r>
              <a:rPr lang="zh-CN" altLang="en-US" sz="1600"/>
              <a:t>指令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运行效果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8330" y="14916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运行效果与</a:t>
            </a:r>
            <a:r>
              <a:rPr lang="en-US" altLang="zh-CN"/>
              <a:t>PART 2 </a:t>
            </a:r>
            <a:r>
              <a:rPr lang="zh-CN" altLang="en-US"/>
              <a:t>一起</a:t>
            </a:r>
            <a:r>
              <a:rPr lang="zh-CN" altLang="en-US"/>
              <a:t>展示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INDEX" val="1"/>
  <p:tag name="KSO_WM_UNIT_TYPE" val="y"/>
  <p:tag name="KSO_WM_SLIDE_BACKGROUND_MASK_FLAG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3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2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1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3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9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8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7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5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5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6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8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8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278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7、8、9、10、11、12、13、14、15、16、17、18、21、25、28、33、36、37"/>
</p:tagLst>
</file>

<file path=ppt/tags/tag282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278"/>
  <p:tag name="KSO_WM_UNIT_ID" val="custom20204278_1*b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个人汇报"/>
  <p:tag name="KSO_WM_TEMPLATE_CATEGORY" val="custom"/>
  <p:tag name="KSO_WM_TEMPLATE_INDEX" val="20204278"/>
  <p:tag name="KSO_WM_UNIT_ID" val="custom20204278_1*a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SLIDE_ID" val="custom20204278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4278"/>
  <p:tag name="KSO_WM_SLIDE_LAYOUT" val="a_b"/>
  <p:tag name="KSO_WM_SLIDE_LAYOUT_CNT" val="1_1"/>
  <p:tag name="KSO_WM_UNIT_SHOW_EDIT_AREA_INDICATION" val="1"/>
  <p:tag name="KSO_WM_TEMPLATE_THUMBS_INDEX" val="1、7、8、9、10、11、12、13、14、15、16、17、18、21、25、28、33、36、37"/>
  <p:tag name="KSO_WM_TEMPLATE_MASTER_THUMB_INDEX" val="12"/>
</p:tagLst>
</file>

<file path=ppt/tags/tag286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87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2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3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2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278_4*i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278"/>
  <p:tag name="KSO_WM_UNIT_ID" val="custom20204278_4*b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278"/>
  <p:tag name="KSO_WM_UNIT_ID" val="custom20204278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278"/>
  <p:tag name="KSO_WM_SLIDE_ID" val="custom20204278_4"/>
</p:tagLst>
</file>

<file path=ppt/tags/tag3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04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05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0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0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2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1"/>
</p:tagLst>
</file>

<file path=ppt/tags/tag311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12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LAYERLEVEL" val="1_1"/>
  <p:tag name="KSO_WM_TAG_VERSION" val="1.0"/>
  <p:tag name="KSO_WM_BEAUTIFY_FLAG" val="#wm#"/>
  <p:tag name="KSO_WM_UNIT_DEFAULT_FONT" val="16;20;2"/>
  <p:tag name="KSO_WM_UNIT_BLOCK" val="0"/>
  <p:tag name="KSO_WM_TEMPLATE_CATEGORY" val="custom"/>
  <p:tag name="KSO_WM_TEMPLATE_INDEX" val="20204278"/>
  <p:tag name="KSO_WM_UNIT_ID" val="custom20204278_9*h_f*1_1"/>
  <p:tag name="KSO_WM_UNIT_SUBTYPE" val="a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1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1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2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2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2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23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24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31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32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38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39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45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4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47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4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5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52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6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53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6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6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UNIT_SM_LIMIT_TYPE" val="1"/>
  <p:tag name="KSO_WM_TEMPLATE_CATEGORY" val="custom"/>
  <p:tag name="KSO_WM_TEMPLATE_INDEX" val="20204278"/>
  <p:tag name="KSO_WM_UNIT_ID" val="custom20204278_16*f*1"/>
  <p:tag name="KSO_WM_UNIT_SUBTYPE" val="a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6"/>
  <p:tag name="KSO_WM_SLIDE_SIZE" val="960*491"/>
  <p:tag name="KSO_WM_SLIDE_POSITION" val="0*0"/>
  <p:tag name="KSO_WM_TAG_VERSION" val="1.0"/>
  <p:tag name="KSO_WM_BEAUTIFY_FLAG" val="#wm#"/>
  <p:tag name="KSO_WM_SLIDE_LAYOUT" val="d_f_i"/>
  <p:tag name="KSO_WM_SLIDE_LAYOUT_CNT" val="2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4.2},&quot;minSize&quot;:{&quot;size1&quot;:19.2},&quot;maxSize&quot;:{&quot;size1&quot;:45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0.822},&quot;edge&quot;:{&quot;left&quot;:true,&quot;top&quot;:true,&quot;right&quot;:true,&quot;bottom&quot;:false},&quot;backgroundInfo&quot;:[{&quot;type&quot;:&quot;topBottom&quot;,&quot;left&quot;:0.0,&quot;top&quot;:0.0,&quot;right&quot;:0.0,&quot;bottom&quot;:-0.8688097,&quot;leftAbs&quot;:true,&quot;topAbs&quot;:true,&quot;rightAbs&quot;:true,&quot;bottomAbs&quot;:false}]},{&quot;direction&quot;:1,&quot;horizontalAlign&quot;:-1,&quot;verticalAlign&quot;:-1,&quot;type&quot;:0,&quot;diagramDirection&quot;:0,&quot;canSetOverLayout&quot;:0,&quot;isOverLayout&quot;:0,&quot;normalSize&quot;:{&quot;size1&quot;:50.5},&quot;minSize&quot;:{&quot;size1&quot;:34.5},&quot;maxSize&quot;:{&quot;size1&quot;:66.8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26,&quot;right&quot;:0.394,&quot;bottom&quot;:1.682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0.026,&quot;right&quot;:1.69,&quot;bottom&quot;:1.682},&quot;edge&quot;:{&quot;left&quot;:false,&quot;top&quot;:false,&quot;right&quot;:true,&quot;bottom&quot;:true}}]}]}"/>
  <p:tag name="KSO_WM_SLIDE_CAN_ADD_NAVIGATION" val="1"/>
  <p:tag name="KSO_WM_SLIDE_BACKGROUND" val="[&quot;general&quot;,&quot;topBottom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6"/>
</p:tagLst>
</file>

<file path=ppt/tags/tag359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61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64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65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6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6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7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5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谢谢聆听"/>
  <p:tag name="KSO_WM_TEMPLATE_CATEGORY" val="custom"/>
  <p:tag name="KSO_WM_TEMPLATE_INDEX" val="20204278"/>
  <p:tag name="KSO_WM_UNIT_ID" val="custom20204278_37*a*1"/>
  <p:tag name="KSO_WM_UNIT_ISNUMDGMTITLE" val="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278"/>
  <p:tag name="KSO_WM_UNIT_ID" val="custom20204278_37*b*1"/>
  <p:tag name="KSO_WM_UNIT_ISNUMDGMTITLE" val="0"/>
</p:tagLst>
</file>

<file path=ppt/tags/tag378.xml><?xml version="1.0" encoding="utf-8"?>
<p:tagLst xmlns:p="http://schemas.openxmlformats.org/presentationml/2006/main">
  <p:tag name="KSO_WM_TEMPLATE_THUMBS_INDEX" val="1"/>
  <p:tag name="KSO_WM_TEMPLATE_SUBCATEGORY" val="0"/>
  <p:tag name="KSO_WM_SLIDE_TYPE" val="endPage"/>
  <p:tag name="KSO_WM_SLIDE_SUBTYPE" val="pureTxt"/>
  <p:tag name="KSO_WM_SLIDE_ITEM_CNT" val="0"/>
  <p:tag name="KSO_WM_SLIDE_INDEX" val="37"/>
  <p:tag name="KSO_WM_TAG_VERSION" val="1.0"/>
  <p:tag name="KSO_WM_BEAUTIFY_FLAG" val="#wm#"/>
  <p:tag name="KSO_WM_SLIDE_LAYOUT" val="a_b"/>
  <p:tag name="KSO_WM_SLIDE_LAYOUT_CNT" val="1_3"/>
  <p:tag name="KSO_WM_TEMPLATE_MASTER_TYPE" val="1"/>
  <p:tag name="KSO_WM_TEMPLATE_COLOR_TYPE" val="1"/>
  <p:tag name="KSO_WM_TEMPLATE_CATEGORY" val="custom"/>
  <p:tag name="KSO_WM_TEMPLATE_INDEX" val="20204278"/>
  <p:tag name="KSO_WM_SLIDE_ID" val="custom20204278_37"/>
</p:tagLst>
</file>

<file path=ppt/tags/tag379.xml><?xml version="1.0" encoding="utf-8"?>
<p:tagLst xmlns:p="http://schemas.openxmlformats.org/presentationml/2006/main">
  <p:tag name="commondata" val="eyJoZGlkIjoiM2QwM2E3OTk5ZjViYjU1NmVlYmE1OTk4YzIxMzNkZmQifQ==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CEEEA"/>
      </a:dk2>
      <a:lt2>
        <a:srgbClr val="FFFFFF"/>
      </a:lt2>
      <a:accent1>
        <a:srgbClr val="BF3717"/>
      </a:accent1>
      <a:accent2>
        <a:srgbClr val="AD5513"/>
      </a:accent2>
      <a:accent3>
        <a:srgbClr val="AA961E"/>
      </a:accent3>
      <a:accent4>
        <a:srgbClr val="85AB27"/>
      </a:accent4>
      <a:accent5>
        <a:srgbClr val="32A84E"/>
      </a:accent5>
      <a:accent6>
        <a:srgbClr val="13A17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</Words>
  <Application>WPS 演示</Application>
  <PresentationFormat>宽屏</PresentationFormat>
  <Paragraphs>109</Paragraphs>
  <Slides>17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汉仪旗黑-85S</vt:lpstr>
      <vt:lpstr>黑体</vt:lpstr>
      <vt:lpstr>等线</vt:lpstr>
      <vt:lpstr>Segoe UI</vt:lpstr>
      <vt:lpstr>幼圆</vt:lpstr>
      <vt:lpstr>Arial Unicode MS</vt:lpstr>
      <vt:lpstr>Calibri</vt:lpstr>
      <vt:lpstr>1_Office 主题​​</vt:lpstr>
      <vt:lpstr>2_Office 主题​​</vt:lpstr>
      <vt:lpstr>Visio.Drawing.15</vt:lpstr>
      <vt:lpstr>自动投喂系统</vt:lpstr>
      <vt:lpstr>PowerPoint 演示文稿</vt:lpstr>
      <vt:lpstr>wifi模块（esp01s）的使用与通信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手机app与单片机的wifi通信</vt:lpstr>
      <vt:lpstr>PowerPoint 演示文稿</vt:lpstr>
      <vt:lpstr>PowerPoint 演示文稿</vt:lpstr>
      <vt:lpstr>整体模块的初步交互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闯关将军</cp:lastModifiedBy>
  <cp:revision>162</cp:revision>
  <dcterms:created xsi:type="dcterms:W3CDTF">2019-06-19T02:08:00Z</dcterms:created>
  <dcterms:modified xsi:type="dcterms:W3CDTF">2023-12-17T09:22:32Z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F4C49B9C9ABD4F81A9D3958124B52279_11</vt:lpwstr>
  </property>
</Properties>
</file>